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35"/>
  </p:notesMasterIdLst>
  <p:sldIdLst>
    <p:sldId id="256" r:id="rId2"/>
    <p:sldId id="257" r:id="rId3"/>
    <p:sldId id="258" r:id="rId4"/>
    <p:sldId id="259" r:id="rId5"/>
    <p:sldId id="260" r:id="rId6"/>
    <p:sldId id="261" r:id="rId7"/>
    <p:sldId id="279" r:id="rId8"/>
    <p:sldId id="285" r:id="rId9"/>
    <p:sldId id="286" r:id="rId10"/>
    <p:sldId id="287" r:id="rId11"/>
    <p:sldId id="263" r:id="rId12"/>
    <p:sldId id="264" r:id="rId13"/>
    <p:sldId id="265" r:id="rId14"/>
    <p:sldId id="288" r:id="rId15"/>
    <p:sldId id="289" r:id="rId16"/>
    <p:sldId id="268" r:id="rId17"/>
    <p:sldId id="290" r:id="rId18"/>
    <p:sldId id="291" r:id="rId19"/>
    <p:sldId id="292" r:id="rId20"/>
    <p:sldId id="293" r:id="rId21"/>
    <p:sldId id="280" r:id="rId22"/>
    <p:sldId id="269" r:id="rId23"/>
    <p:sldId id="270" r:id="rId24"/>
    <p:sldId id="272" r:id="rId25"/>
    <p:sldId id="273" r:id="rId26"/>
    <p:sldId id="275" r:id="rId27"/>
    <p:sldId id="281" r:id="rId28"/>
    <p:sldId id="276" r:id="rId29"/>
    <p:sldId id="277" r:id="rId30"/>
    <p:sldId id="282" r:id="rId31"/>
    <p:sldId id="283" r:id="rId32"/>
    <p:sldId id="284" r:id="rId33"/>
    <p:sldId id="278"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2" d="100"/>
          <a:sy n="72" d="100"/>
        </p:scale>
        <p:origin x="-1098"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E47380-1651-46E0-ADB8-07DC63838B5F}" type="datetimeFigureOut">
              <a:rPr lang="en-US" smtClean="0"/>
              <a:pPr/>
              <a:t>1/16/2019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F58662B-9182-4C4D-ABA6-DC3E0E3DB7F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81336D10-E867-4207-9159-98390B0F4A22}" type="datetime1">
              <a:rPr lang="en-US" smtClean="0"/>
              <a:pPr/>
              <a:t>1/16/2019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5F426B63-BC6F-4C54-9F23-77BE13971BE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4AD1000-D78E-4E8E-A43B-156E6CEE6F5A}" type="datetime1">
              <a:rPr lang="en-US" smtClean="0"/>
              <a:pPr/>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426B63-BC6F-4C54-9F23-77BE13971BE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BF98A31-852C-4736-9BDD-241CE7208CE0}" type="datetime1">
              <a:rPr lang="en-US" smtClean="0"/>
              <a:pPr/>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426B63-BC6F-4C54-9F23-77BE13971BE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74E15A8-2102-468B-A667-0F378736CFCF}" type="datetime1">
              <a:rPr lang="en-US" smtClean="0"/>
              <a:pPr/>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426B63-BC6F-4C54-9F23-77BE13971BE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294E34F-81F7-4229-8C0D-4207ABBF36D8}" type="datetime1">
              <a:rPr lang="en-US" smtClean="0"/>
              <a:pPr/>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426B63-BC6F-4C54-9F23-77BE13971BE3}"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37F739B-3678-4F0C-BDA7-DD09148106C7}" type="datetime1">
              <a:rPr lang="en-US" smtClean="0"/>
              <a:pPr/>
              <a:t>1/16/2019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426B63-BC6F-4C54-9F23-77BE13971BE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50995C06-DA17-4770-8DF8-9A9FD2BAC286}" type="datetime1">
              <a:rPr lang="en-US" smtClean="0"/>
              <a:pPr/>
              <a:t>1/16/2019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426B63-BC6F-4C54-9F23-77BE13971BE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4736B02-869C-40CA-A1C3-A3EB1F7BB4A8}" type="datetime1">
              <a:rPr lang="en-US" smtClean="0"/>
              <a:pPr/>
              <a:t>1/16/2019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426B63-BC6F-4C54-9F23-77BE13971BE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E60DD8-A76E-40B6-983C-2C8937814586}" type="datetime1">
              <a:rPr lang="en-US" smtClean="0"/>
              <a:pPr/>
              <a:t>1/16/2019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426B63-BC6F-4C54-9F23-77BE13971BE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52E9189-F352-4947-B504-633785665F17}" type="datetime1">
              <a:rPr lang="en-US" smtClean="0"/>
              <a:pPr/>
              <a:t>1/16/2019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426B63-BC6F-4C54-9F23-77BE13971BE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A1424DB-3D60-4E86-8869-5987516D15F7}" type="datetime1">
              <a:rPr lang="en-US" smtClean="0"/>
              <a:pPr/>
              <a:t>1/16/2019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5F426B63-BC6F-4C54-9F23-77BE13971BE3}"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F83363F-2302-4679-8D11-0F281594EA43}" type="datetime1">
              <a:rPr lang="en-US" smtClean="0"/>
              <a:pPr/>
              <a:t>1/16/2019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F426B63-BC6F-4C54-9F23-77BE13971BE3}"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sldNum="0"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5400" dirty="0" smtClean="0">
                <a:latin typeface="Algerian" pitchFamily="82" charset="0"/>
              </a:rPr>
              <a:t>ADDII BIOTECH PVT LTD</a:t>
            </a:r>
            <a:endParaRPr lang="en-US" sz="5400" dirty="0">
              <a:latin typeface="Algerian" pitchFamily="82" charset="0"/>
            </a:endParaRPr>
          </a:p>
        </p:txBody>
      </p:sp>
      <p:sp>
        <p:nvSpPr>
          <p:cNvPr id="3" name="Subtitle 2"/>
          <p:cNvSpPr>
            <a:spLocks noGrp="1"/>
          </p:cNvSpPr>
          <p:nvPr>
            <p:ph type="subTitle" idx="1"/>
          </p:nvPr>
        </p:nvSpPr>
        <p:spPr/>
        <p:txBody>
          <a:bodyPr/>
          <a:lstStyle/>
          <a:p>
            <a:r>
              <a:rPr lang="en-US" dirty="0" smtClean="0"/>
              <a:t> </a:t>
            </a:r>
            <a:endParaRPr lang="en-US" dirty="0"/>
          </a:p>
        </p:txBody>
      </p:sp>
      <p:pic>
        <p:nvPicPr>
          <p:cNvPr id="4" name="Picture 3" descr="http://addiibiotech.com/images/ADDII_logo.gif"/>
          <p:cNvPicPr/>
          <p:nvPr/>
        </p:nvPicPr>
        <p:blipFill>
          <a:blip r:embed="rId2"/>
          <a:srcRect/>
          <a:stretch>
            <a:fillRect/>
          </a:stretch>
        </p:blipFill>
        <p:spPr bwMode="auto">
          <a:xfrm>
            <a:off x="6553200" y="6400800"/>
            <a:ext cx="2590800" cy="45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122" name="Picture 2" descr="C:\Users\hp\Desktop\Plant Pics\IMG-20180816-WA0019.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20170311-WA0014.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20170311-WA0026 - Copy.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20170311-WA0027 - Copy.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hp\Desktop\Plant Pics\IMG-20180816-WA0015.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hp\Desktop\Plant Pics\IMG-20180816-WA0029.jpg"/>
          <p:cNvPicPr>
            <a:picLocks noChangeAspect="1" noChangeArrowheads="1"/>
          </p:cNvPicPr>
          <p:nvPr/>
        </p:nvPicPr>
        <p:blipFill>
          <a:blip r:embed="rId2"/>
          <a:srcRect/>
          <a:stretch>
            <a:fillRect/>
          </a:stretch>
        </p:blipFill>
        <p:spPr bwMode="auto">
          <a:xfrm>
            <a:off x="0" y="0"/>
            <a:ext cx="9601200" cy="685800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20170311-WA0041.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hp\Desktop\Plant Pics\IMG-20180816-WA0020.jpg"/>
          <p:cNvPicPr>
            <a:picLocks noChangeAspect="1" noChangeArrowheads="1"/>
          </p:cNvPicPr>
          <p:nvPr/>
        </p:nvPicPr>
        <p:blipFill>
          <a:blip r:embed="rId2"/>
          <a:srcRect/>
          <a:stretch>
            <a:fillRect/>
          </a:stretch>
        </p:blipFill>
        <p:spPr bwMode="auto">
          <a:xfrm>
            <a:off x="-228600" y="0"/>
            <a:ext cx="9601200" cy="68580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hp\Desktop\Plant Pics\IMG-20180816-WA0018.jpg"/>
          <p:cNvPicPr>
            <a:picLocks noChangeAspect="1" noChangeArrowheads="1"/>
          </p:cNvPicPr>
          <p:nvPr/>
        </p:nvPicPr>
        <p:blipFill>
          <a:blip r:embed="rId2"/>
          <a:srcRect/>
          <a:stretch>
            <a:fillRect/>
          </a:stretch>
        </p:blipFill>
        <p:spPr bwMode="auto">
          <a:xfrm>
            <a:off x="0" y="0"/>
            <a:ext cx="9753600" cy="685800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hp\Desktop\Plant Pics\IMG-20180816-WA0016.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7200" y="381000"/>
            <a:ext cx="8229600" cy="5293757"/>
          </a:xfrm>
          <a:prstGeom prst="rect">
            <a:avLst/>
          </a:prstGeom>
          <a:noFill/>
        </p:spPr>
        <p:txBody>
          <a:bodyPr wrap="square" rtlCol="0">
            <a:spAutoFit/>
          </a:bodyPr>
          <a:lstStyle/>
          <a:p>
            <a:endParaRPr lang="en-US" sz="2000" b="1" dirty="0" smtClean="0"/>
          </a:p>
          <a:p>
            <a:pPr algn="just"/>
            <a:r>
              <a:rPr lang="en-US" sz="2000" b="1" dirty="0" smtClean="0"/>
              <a:t>ADDII </a:t>
            </a:r>
            <a:r>
              <a:rPr lang="en-US" sz="2000" b="1" dirty="0"/>
              <a:t>BIOTECH PVT LTD</a:t>
            </a:r>
            <a:r>
              <a:rPr lang="en-US" sz="2000" b="1" dirty="0" smtClean="0"/>
              <a:t>. </a:t>
            </a:r>
            <a:r>
              <a:rPr lang="en-US" sz="2000" dirty="0" smtClean="0"/>
              <a:t>is </a:t>
            </a:r>
            <a:r>
              <a:rPr lang="en-US" sz="2000" dirty="0"/>
              <a:t>an emerging, global pharmaceutical company with proven capabilities in the areas of product research, manufacturing &amp; marketing. Over the years, </a:t>
            </a:r>
            <a:r>
              <a:rPr lang="en-US" sz="2000" b="1" dirty="0"/>
              <a:t>ADDII BIOTECH PVT </a:t>
            </a:r>
            <a:r>
              <a:rPr lang="en-US" sz="2000" b="1" dirty="0" smtClean="0"/>
              <a:t>LTD </a:t>
            </a:r>
            <a:r>
              <a:rPr lang="en-US" sz="2000" dirty="0" smtClean="0"/>
              <a:t>has </a:t>
            </a:r>
            <a:r>
              <a:rPr lang="en-US" sz="2000" dirty="0"/>
              <a:t>emerged as one of the fastest growing Indian pharmaceutical companies. Our focus on specialty segments in India and simultaneous opening of newer markets abroad has helped us maintain the growth. We are firmly establishing our brands in each market for sustained sales. </a:t>
            </a:r>
            <a:r>
              <a:rPr lang="en-US" sz="2000" b="1" dirty="0"/>
              <a:t>ADDII BIOTECH PVT </a:t>
            </a:r>
            <a:r>
              <a:rPr lang="en-US" sz="2000" b="1" dirty="0" smtClean="0"/>
              <a:t>LTD </a:t>
            </a:r>
            <a:r>
              <a:rPr lang="en-US" sz="2000" dirty="0" smtClean="0"/>
              <a:t>has </a:t>
            </a:r>
            <a:r>
              <a:rPr lang="en-US" sz="2000" dirty="0"/>
              <a:t>established strong capabilities in the international market with exports contributing a substantial part of the total revenues.</a:t>
            </a:r>
          </a:p>
          <a:p>
            <a:pPr algn="just"/>
            <a:r>
              <a:rPr lang="en-US" sz="2000" dirty="0"/>
              <a:t/>
            </a:r>
            <a:br>
              <a:rPr lang="en-US" sz="2000" dirty="0"/>
            </a:br>
            <a:r>
              <a:rPr lang="en-US" sz="2000" b="1" dirty="0"/>
              <a:t>ADDII BIOTECH PVT </a:t>
            </a:r>
            <a:r>
              <a:rPr lang="en-US" sz="2000" b="1" dirty="0" smtClean="0"/>
              <a:t>LTD </a:t>
            </a:r>
            <a:r>
              <a:rPr lang="en-US" sz="2000" dirty="0" smtClean="0"/>
              <a:t>was </a:t>
            </a:r>
            <a:r>
              <a:rPr lang="en-US" sz="2000" dirty="0"/>
              <a:t>incorporated in 2010 as A marketing Company with Ethical Operation in 15 States of India, and has since moved up the value chain from being a small manufacturer to a vibrant marketing and research oriented company. </a:t>
            </a:r>
            <a:r>
              <a:rPr lang="en-US" sz="2000" b="1" dirty="0"/>
              <a:t>ADDII BIOTECH PVT </a:t>
            </a:r>
            <a:r>
              <a:rPr lang="en-US" sz="2000" b="1" dirty="0" smtClean="0"/>
              <a:t>LTD </a:t>
            </a:r>
            <a:r>
              <a:rPr lang="en-US" sz="2000" dirty="0" smtClean="0"/>
              <a:t>is </a:t>
            </a:r>
            <a:r>
              <a:rPr lang="en-US" sz="2000" dirty="0"/>
              <a:t>now one of the leading pharmaceutical companies from India. </a:t>
            </a:r>
          </a:p>
          <a:p>
            <a:pPr algn="just"/>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hp\Desktop\Plant Pics\IMG-20180816-WA0022.jpg"/>
          <p:cNvPicPr>
            <a:picLocks noChangeAspect="1" noChangeArrowheads="1"/>
          </p:cNvPicPr>
          <p:nvPr/>
        </p:nvPicPr>
        <p:blipFill>
          <a:blip r:embed="rId2"/>
          <a:srcRect/>
          <a:stretch>
            <a:fillRect/>
          </a:stretch>
        </p:blipFill>
        <p:spPr bwMode="auto">
          <a:xfrm>
            <a:off x="-152400" y="0"/>
            <a:ext cx="9906000" cy="68580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410200"/>
            <a:ext cx="8305800" cy="1143000"/>
          </a:xfrm>
        </p:spPr>
        <p:txBody>
          <a:bodyPr>
            <a:normAutofit fontScale="90000"/>
          </a:bodyPr>
          <a:lstStyle/>
          <a:p>
            <a:r>
              <a:rPr lang="en-US" sz="4900" u="sng" dirty="0" smtClean="0">
                <a:latin typeface="Algerian" pitchFamily="82" charset="0"/>
              </a:rPr>
              <a:t>Some of the major clients we are manufacturing for:-</a:t>
            </a:r>
            <a:r>
              <a:rPr lang="en-US" sz="4900" dirty="0" smtClean="0">
                <a:latin typeface="Algerian" pitchFamily="82" charset="0"/>
              </a:rPr>
              <a:t/>
            </a:r>
            <a:br>
              <a:rPr lang="en-US" sz="4900" dirty="0" smtClean="0">
                <a:latin typeface="Algerian" pitchFamily="82" charset="0"/>
              </a:rPr>
            </a:br>
            <a:r>
              <a:rPr lang="en-US" sz="4900" dirty="0" smtClean="0">
                <a:latin typeface="Algerian" pitchFamily="82" charset="0"/>
              </a:rPr>
              <a:t>1. Micro Labs</a:t>
            </a:r>
            <a:br>
              <a:rPr lang="en-US" sz="4900" dirty="0" smtClean="0">
                <a:latin typeface="Algerian" pitchFamily="82" charset="0"/>
              </a:rPr>
            </a:br>
            <a:r>
              <a:rPr lang="en-US" sz="4900" dirty="0" smtClean="0">
                <a:latin typeface="Algerian" pitchFamily="82" charset="0"/>
              </a:rPr>
              <a:t>2. Elder </a:t>
            </a:r>
            <a:br>
              <a:rPr lang="en-US" sz="4900" dirty="0" smtClean="0">
                <a:latin typeface="Algerian" pitchFamily="82" charset="0"/>
              </a:rPr>
            </a:br>
            <a:r>
              <a:rPr lang="en-US" sz="4900" dirty="0" smtClean="0">
                <a:latin typeface="Algerian" pitchFamily="82" charset="0"/>
              </a:rPr>
              <a:t>3. Glowderma</a:t>
            </a:r>
            <a:br>
              <a:rPr lang="en-US" sz="4900" dirty="0" smtClean="0">
                <a:latin typeface="Algerian" pitchFamily="82" charset="0"/>
              </a:rPr>
            </a:br>
            <a:r>
              <a:rPr lang="en-US" sz="4900" dirty="0" smtClean="0">
                <a:latin typeface="Algerian" pitchFamily="82" charset="0"/>
              </a:rPr>
              <a:t>4. Alchemist</a:t>
            </a:r>
            <a:r>
              <a:rPr lang="en-US" dirty="0" smtClean="0"/>
              <a:t/>
            </a:r>
            <a:br>
              <a:rPr lang="en-US" dirty="0" smtClean="0"/>
            </a:br>
            <a:r>
              <a:rPr lang="en-US" dirty="0" smtClean="0"/>
              <a:t/>
            </a:r>
            <a:br>
              <a:rPr lang="en-US" dirty="0" smtClean="0"/>
            </a:b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20171223-WA0082 - Copy.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20171223-WA0084 - Copy.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20171223-WA0086 - Copy.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20171223-WA0089.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20171223-WA0093.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62200"/>
            <a:ext cx="8305800" cy="1143000"/>
          </a:xfrm>
        </p:spPr>
        <p:txBody>
          <a:bodyPr/>
          <a:lstStyle/>
          <a:p>
            <a:pPr algn="ctr"/>
            <a:r>
              <a:rPr lang="en-US" dirty="0" smtClean="0">
                <a:latin typeface="Algerian" pitchFamily="82" charset="0"/>
              </a:rPr>
              <a:t>Our Credentials</a:t>
            </a:r>
            <a:endParaRPr lang="en-US" dirty="0">
              <a:latin typeface="Algerian" pitchFamily="82"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SO CERTIFICATE OF ADDII BIOTECH PVT LTD 2018-19.jpg"/>
          <p:cNvPicPr>
            <a:picLocks noChangeAspect="1"/>
          </p:cNvPicPr>
          <p:nvPr/>
        </p:nvPicPr>
        <p:blipFill>
          <a:blip r:embed="rId2"/>
          <a:stretch>
            <a:fillRect/>
          </a:stretch>
        </p:blipFill>
        <p:spPr>
          <a:xfrm>
            <a:off x="2286000" y="1066800"/>
            <a:ext cx="4741209" cy="52578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ocument Of Addii Biotech Pvt Ltd 007.jpg"/>
          <p:cNvPicPr>
            <a:picLocks noChangeAspect="1"/>
          </p:cNvPicPr>
          <p:nvPr/>
        </p:nvPicPr>
        <p:blipFill>
          <a:blip r:embed="rId2" cstate="print"/>
          <a:stretch>
            <a:fillRect/>
          </a:stretch>
        </p:blipFill>
        <p:spPr>
          <a:xfrm>
            <a:off x="2514600" y="1066800"/>
            <a:ext cx="4163786" cy="55626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609600"/>
            <a:ext cx="7391400" cy="5909310"/>
          </a:xfrm>
          <a:prstGeom prst="rect">
            <a:avLst/>
          </a:prstGeom>
          <a:noFill/>
        </p:spPr>
        <p:txBody>
          <a:bodyPr wrap="square" rtlCol="0">
            <a:spAutoFit/>
          </a:bodyPr>
          <a:lstStyle/>
          <a:p>
            <a:pPr algn="just"/>
            <a:r>
              <a:rPr lang="en-US" dirty="0"/>
              <a:t>Endowed in </a:t>
            </a:r>
            <a:r>
              <a:rPr lang="en-US" b="1" dirty="0"/>
              <a:t>2010</a:t>
            </a:r>
            <a:r>
              <a:rPr lang="en-US" dirty="0"/>
              <a:t>,</a:t>
            </a:r>
            <a:r>
              <a:rPr lang="en-US" b="1" dirty="0"/>
              <a:t>ADDII BIOTECH PVT </a:t>
            </a:r>
            <a:r>
              <a:rPr lang="en-US" b="1" dirty="0" smtClean="0"/>
              <a:t>LTD </a:t>
            </a:r>
            <a:r>
              <a:rPr lang="en-US" dirty="0" smtClean="0"/>
              <a:t>is </a:t>
            </a:r>
            <a:r>
              <a:rPr lang="en-US" dirty="0"/>
              <a:t>the most reputed manufacturer and supplier of Pharmaceutical Products with the purpose to make people’s lives healthier we are dedicated to provide premium quality Pharmaceutical Tablets, Pharmaceutical Capsules and Pharmaceutical Ointment to our clients. Our products are prepared by using authorized technology and packaged under the sterile condition which are very effective and are offered at very affordable prices. Due to our diverse range of products and most affordable prices, we have created reputed in the market and also helped to build long term relationship with our clients.</a:t>
            </a:r>
          </a:p>
          <a:p>
            <a:pPr algn="just"/>
            <a:r>
              <a:rPr lang="en-US" dirty="0"/>
              <a:t/>
            </a:r>
            <a:br>
              <a:rPr lang="en-US" dirty="0"/>
            </a:br>
            <a:r>
              <a:rPr lang="en-US" dirty="0"/>
              <a:t>Every day we make sure that we gain a huge client base and that is done with the help of team of skilled professionals who are specifically trained to analyze highly effective Pharmaceutical products. Our products are appreciated for purity, accurate composition, quick relief and long lasting effect owing to their testing that is carried under strict norms and parameters and also as per guidelines of the industry. Our skilled, manpower has expertise in the wide diversity of fields that makes them one of reason where we stand today. We focus on every parameter starting from procurement of products, to best possible technology.</a:t>
            </a:r>
            <a:br>
              <a:rPr lang="en-US" dirty="0"/>
            </a:br>
            <a:r>
              <a:rPr lang="en-US" dirty="0"/>
              <a:t/>
            </a:r>
            <a:br>
              <a:rPr lang="en-US" dirty="0"/>
            </a:b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esktop\WHO GMP.jpg"/>
          <p:cNvPicPr>
            <a:picLocks noChangeAspect="1" noChangeArrowheads="1"/>
          </p:cNvPicPr>
          <p:nvPr/>
        </p:nvPicPr>
        <p:blipFill>
          <a:blip r:embed="rId2"/>
          <a:srcRect/>
          <a:stretch>
            <a:fillRect/>
          </a:stretch>
        </p:blipFill>
        <p:spPr bwMode="auto">
          <a:xfrm>
            <a:off x="901700" y="533400"/>
            <a:ext cx="7339013" cy="5943600"/>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1524001" y="381000"/>
          <a:ext cx="6096000" cy="6477000"/>
        </p:xfrm>
        <a:graphic>
          <a:graphicData uri="http://schemas.openxmlformats.org/presentationml/2006/ole">
            <p:oleObj spid="_x0000_s2050" name="Acrobat Document" r:id="rId3" imgW="5505130" imgH="7848600" progId="AcroExch.Document.7">
              <p:embed/>
            </p:oleObj>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idx="1"/>
          </p:nvPr>
        </p:nvSpPr>
        <p:spPr/>
        <p:txBody>
          <a:bodyPr>
            <a:normAutofit/>
          </a:bodyPr>
          <a:lstStyle/>
          <a:p>
            <a:pPr algn="ctr">
              <a:buNone/>
            </a:pPr>
            <a:r>
              <a:rPr lang="en-US" sz="3600" dirty="0" smtClean="0">
                <a:latin typeface="Algerian" pitchFamily="82" charset="0"/>
              </a:rPr>
              <a:t>Along with this presentation we are also attaching our Site Master File as well the list of Approvals for different formulation  we have.</a:t>
            </a:r>
            <a:endParaRPr lang="en-US" sz="3600" dirty="0">
              <a:latin typeface="Algerian" pitchFamily="82"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514600"/>
            <a:ext cx="8305800" cy="1143000"/>
          </a:xfrm>
        </p:spPr>
        <p:txBody>
          <a:bodyPr>
            <a:normAutofit/>
          </a:bodyPr>
          <a:lstStyle/>
          <a:p>
            <a:pPr algn="ctr"/>
            <a:r>
              <a:rPr lang="en-US" sz="5400" dirty="0" smtClean="0">
                <a:latin typeface="Algerian" pitchFamily="82" charset="0"/>
              </a:rPr>
              <a:t>Thanks</a:t>
            </a:r>
            <a:endParaRPr lang="en-US" sz="5400" dirty="0">
              <a:latin typeface="Algerian" pitchFamily="82"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685800"/>
            <a:ext cx="7620000" cy="5909310"/>
          </a:xfrm>
          <a:prstGeom prst="rect">
            <a:avLst/>
          </a:prstGeom>
          <a:noFill/>
        </p:spPr>
        <p:txBody>
          <a:bodyPr wrap="square" rtlCol="0">
            <a:spAutoFit/>
          </a:bodyPr>
          <a:lstStyle/>
          <a:p>
            <a:pPr algn="just"/>
            <a:r>
              <a:rPr lang="en-US" sz="2000" dirty="0"/>
              <a:t>Our manufacturing capability includes a wide range of therapeutic products covering segments like Diabetic, Cardiac, psychiatrist, &amp; Ointment Section. </a:t>
            </a:r>
            <a:br>
              <a:rPr lang="en-US" sz="2000" dirty="0"/>
            </a:br>
            <a:r>
              <a:rPr lang="en-US" sz="2000" dirty="0"/>
              <a:t>Given our strong emphasis on product quality and services, </a:t>
            </a:r>
            <a:r>
              <a:rPr lang="en-US" sz="2000" b="1" dirty="0"/>
              <a:t>ADDII Biotech PVT LTD</a:t>
            </a:r>
            <a:r>
              <a:rPr lang="en-US" sz="2000" dirty="0"/>
              <a:t>. has been approved to supply medicines to various Government Institutions like Health Departments, Defence services and hospitals in India. </a:t>
            </a:r>
            <a:r>
              <a:rPr lang="en-US" sz="2000" b="1" dirty="0"/>
              <a:t>ADDII BIOTECH PVT </a:t>
            </a:r>
            <a:r>
              <a:rPr lang="en-US" sz="2000" b="1" dirty="0" smtClean="0"/>
              <a:t>LTD </a:t>
            </a:r>
            <a:r>
              <a:rPr lang="en-US" sz="2000" dirty="0" smtClean="0"/>
              <a:t>is </a:t>
            </a:r>
            <a:r>
              <a:rPr lang="en-US" sz="2000" dirty="0"/>
              <a:t>also certified supplier to many big institutions and voluntary organizations. </a:t>
            </a:r>
            <a:r>
              <a:rPr lang="en-US" sz="2000" b="1" dirty="0"/>
              <a:t>ADDII BIOTECH PVT LTD</a:t>
            </a:r>
            <a:r>
              <a:rPr lang="en-US" sz="2000" dirty="0"/>
              <a:t> is committed to develop new technologies. </a:t>
            </a:r>
          </a:p>
          <a:p>
            <a:pPr algn="just"/>
            <a:r>
              <a:rPr lang="en-US" sz="2000" b="1" dirty="0"/>
              <a:t>ADDII BIOTECH PVT </a:t>
            </a:r>
            <a:r>
              <a:rPr lang="en-US" sz="2000" b="1" dirty="0" smtClean="0"/>
              <a:t>LTD </a:t>
            </a:r>
            <a:r>
              <a:rPr lang="en-US" sz="2000" dirty="0" smtClean="0"/>
              <a:t>has </a:t>
            </a:r>
            <a:r>
              <a:rPr lang="en-US" sz="2000" dirty="0"/>
              <a:t>skilled pool of professionals and over the time we have earned a strong bond with them. Our team has helped us to answer the challenging requirements of our esteemed clients. On regular interval of time, we train our clients to enhance their skills and make them efficient so that they can cope up with changing competition in the market. Our team of professionals includes medical experts, quality controllers, R&amp;D personnel and marketing and sales executives who work in closely with our clients to meet up their expectations.</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599" y="0"/>
            <a:ext cx="7696201" cy="6463308"/>
          </a:xfrm>
          <a:prstGeom prst="rect">
            <a:avLst/>
          </a:prstGeom>
          <a:noFill/>
        </p:spPr>
        <p:txBody>
          <a:bodyPr wrap="square" rtlCol="0">
            <a:spAutoFit/>
          </a:bodyPr>
          <a:lstStyle/>
          <a:p>
            <a:pPr algn="just"/>
            <a:r>
              <a:rPr lang="en-US" sz="2000" b="1" dirty="0" smtClean="0"/>
              <a:t> </a:t>
            </a:r>
          </a:p>
          <a:p>
            <a:pPr algn="just"/>
            <a:r>
              <a:rPr lang="en-US" sz="2000" b="1" dirty="0" smtClean="0"/>
              <a:t>ADDII </a:t>
            </a:r>
            <a:r>
              <a:rPr lang="en-US" sz="2000" b="1" dirty="0"/>
              <a:t>BIOTECH PVT </a:t>
            </a:r>
            <a:r>
              <a:rPr lang="en-US" sz="2000" b="1" dirty="0" smtClean="0"/>
              <a:t>LTD </a:t>
            </a:r>
            <a:r>
              <a:rPr lang="en-US" sz="2000" dirty="0" smtClean="0"/>
              <a:t>main </a:t>
            </a:r>
            <a:r>
              <a:rPr lang="en-US" sz="2000" dirty="0"/>
              <a:t>focus is to produce cost effective, high quality and secure solutions to customers, to accomplish this goal we make use of the best of technology, methods, and personalities. Our innovative approaches and ideas and moreover our outstanding client assistance at every step is the intrigue behind the prestige of our brand. We work jointly with our clients to know and identify their needs and expectations. Apart from this we also have self-assessment through a voluntary self-audit of our operations in order to remain competitive in the market.</a:t>
            </a:r>
          </a:p>
          <a:p>
            <a:pPr algn="just"/>
            <a:r>
              <a:rPr lang="en-US" sz="2000" dirty="0"/>
              <a:t>We own an extreme infrastructure that is setup with the most advanced concept for convenient delivery of our developed quality drugs. Moreover, the quality control laboratory, packaging and shipping units are devised to regulate the goals and aspirations keeping in mind the standards of the Industry. Our infrastructure also compromises of research and development center where we carry out different researches to make sure that we delivery optimum quality products to our clients.</a:t>
            </a:r>
          </a:p>
          <a:p>
            <a:r>
              <a:rPr lang="en-US" dirty="0"/>
              <a:t/>
            </a:r>
            <a:br>
              <a:rPr lang="en-US" dirty="0"/>
            </a:br>
            <a:r>
              <a:rPr lang="en-US" dirty="0"/>
              <a:t> </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152400"/>
            <a:ext cx="8305800" cy="6217087"/>
          </a:xfrm>
          <a:prstGeom prst="rect">
            <a:avLst/>
          </a:prstGeom>
          <a:noFill/>
        </p:spPr>
        <p:txBody>
          <a:bodyPr wrap="square" rtlCol="0">
            <a:spAutoFit/>
          </a:bodyPr>
          <a:lstStyle/>
          <a:p>
            <a:endParaRPr lang="en-US" dirty="0" smtClean="0"/>
          </a:p>
          <a:p>
            <a:pPr algn="just"/>
            <a:r>
              <a:rPr lang="en-US" sz="2000" dirty="0" smtClean="0"/>
              <a:t>The </a:t>
            </a:r>
            <a:r>
              <a:rPr lang="en-US" sz="2000" dirty="0"/>
              <a:t>manufacturing unit has been established at Village </a:t>
            </a:r>
            <a:r>
              <a:rPr lang="en-US" sz="2000" dirty="0" err="1"/>
              <a:t>Kaundi</a:t>
            </a:r>
            <a:r>
              <a:rPr lang="en-US" sz="2000" dirty="0"/>
              <a:t> PO Thana </a:t>
            </a:r>
            <a:r>
              <a:rPr lang="en-US" sz="2000" dirty="0" err="1"/>
              <a:t>Tehsil</a:t>
            </a:r>
            <a:r>
              <a:rPr lang="en-US" sz="2000" dirty="0"/>
              <a:t> </a:t>
            </a:r>
            <a:r>
              <a:rPr lang="en-US" sz="2000" dirty="0" err="1"/>
              <a:t>Baddi</a:t>
            </a:r>
            <a:r>
              <a:rPr lang="en-US" sz="2000" dirty="0"/>
              <a:t> </a:t>
            </a:r>
            <a:r>
              <a:rPr lang="en-US" sz="2000" dirty="0" err="1"/>
              <a:t>Distt</a:t>
            </a:r>
            <a:r>
              <a:rPr lang="en-US" sz="2000" dirty="0"/>
              <a:t> </a:t>
            </a:r>
            <a:r>
              <a:rPr lang="en-US" sz="2000" dirty="0" err="1"/>
              <a:t>Solan</a:t>
            </a:r>
            <a:r>
              <a:rPr lang="en-US" sz="2000" dirty="0"/>
              <a:t> Himachal Pradesh by the name of </a:t>
            </a:r>
            <a:r>
              <a:rPr lang="en-US" sz="2000" b="1" dirty="0"/>
              <a:t>ADDII BIOTECH PVT LTD.</a:t>
            </a:r>
            <a:r>
              <a:rPr lang="en-US" sz="2000" dirty="0"/>
              <a:t> This unit has three sections to manufacture the products in the forms of Tablets, Capsules and Ointment. The unit is set up on the lap of Himalayas a pollution free surrounded rich in nature and has been built and equipped keeping in view the requirements laid down by </a:t>
            </a:r>
            <a:r>
              <a:rPr lang="en-US" sz="2000" dirty="0" err="1"/>
              <a:t>cGMP</a:t>
            </a:r>
            <a:r>
              <a:rPr lang="en-US" sz="2000" dirty="0"/>
              <a:t> and Schedule M (revised) of the Drugs &amp; Cosmetics Act, 1940. We hold </a:t>
            </a:r>
            <a:r>
              <a:rPr lang="en-US" sz="2000" dirty="0" err="1"/>
              <a:t>cGMP</a:t>
            </a:r>
            <a:r>
              <a:rPr lang="en-US" sz="2000" dirty="0"/>
              <a:t> certification as well as ISO 9001:2008 certificate. The packing and designs of products are very sophisticated and of highest standards. The products are well accepted by Medical fraternity, sold all over India, health clinics and leading hospitals.</a:t>
            </a:r>
          </a:p>
          <a:p>
            <a:pPr algn="just"/>
            <a:r>
              <a:rPr lang="en-US" sz="2000" dirty="0"/>
              <a:t/>
            </a:r>
            <a:br>
              <a:rPr lang="en-US" sz="2000" dirty="0"/>
            </a:br>
            <a:r>
              <a:rPr lang="en-US" sz="2000" b="1" dirty="0"/>
              <a:t>ADDII BIOTECH PVT </a:t>
            </a:r>
            <a:r>
              <a:rPr lang="en-US" sz="2000" b="1" dirty="0" smtClean="0"/>
              <a:t>LTD </a:t>
            </a:r>
            <a:r>
              <a:rPr lang="en-US" sz="2000" dirty="0" smtClean="0"/>
              <a:t>manufacturing </a:t>
            </a:r>
            <a:r>
              <a:rPr lang="en-US" sz="2000" dirty="0"/>
              <a:t>&amp; marketing Health Care products such as </a:t>
            </a:r>
            <a:r>
              <a:rPr lang="en-US" sz="2000" b="1" dirty="0"/>
              <a:t>TABLETS</a:t>
            </a:r>
            <a:r>
              <a:rPr lang="en-US" sz="2000" dirty="0"/>
              <a:t>: Non Beta </a:t>
            </a:r>
            <a:r>
              <a:rPr lang="en-US" sz="2000" dirty="0" err="1"/>
              <a:t>Lactum</a:t>
            </a:r>
            <a:r>
              <a:rPr lang="en-US" sz="2000" dirty="0"/>
              <a:t>, Sustained Released, Delayed Released, Uncoated, Film Coated &amp; Enteric Coated. </a:t>
            </a:r>
          </a:p>
          <a:p>
            <a:pPr algn="just"/>
            <a:r>
              <a:rPr lang="en-US" sz="2000" b="1" dirty="0"/>
              <a:t>CAPSULES</a:t>
            </a:r>
            <a:r>
              <a:rPr lang="en-US" sz="2000" dirty="0"/>
              <a:t>: Non Beta </a:t>
            </a:r>
            <a:r>
              <a:rPr lang="en-US" sz="2000" dirty="0" err="1"/>
              <a:t>Lactum</a:t>
            </a:r>
            <a:r>
              <a:rPr lang="en-US" sz="2000" dirty="0"/>
              <a:t>, Control Released Pellets capsules, iron &amp; Multi vitamin Capsules. </a:t>
            </a:r>
          </a:p>
          <a:p>
            <a:pPr algn="just"/>
            <a:r>
              <a:rPr lang="en-US" sz="2000" b="1" dirty="0"/>
              <a:t>OINTMENTS</a:t>
            </a:r>
            <a:r>
              <a:rPr lang="en-US" sz="2000" dirty="0"/>
              <a:t>: Ointments, Creams &amp; Gel. EXTERNAL PREPARATIONS: Lotions, Emulsions, Hand Wash, Shampoo, and Face Wash. </a:t>
            </a:r>
          </a:p>
          <a:p>
            <a:pPr algn="just"/>
            <a:endParaRPr lang="en-US"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0"/>
            <a:ext cx="8305800" cy="1143000"/>
          </a:xfrm>
        </p:spPr>
        <p:txBody>
          <a:bodyPr>
            <a:noAutofit/>
          </a:bodyPr>
          <a:lstStyle/>
          <a:p>
            <a:pPr algn="ctr"/>
            <a:r>
              <a:rPr lang="en-US" sz="5400" dirty="0" smtClean="0">
                <a:latin typeface="Algerian" pitchFamily="82" charset="0"/>
              </a:rPr>
              <a:t/>
            </a:r>
            <a:br>
              <a:rPr lang="en-US" sz="5400" dirty="0" smtClean="0">
                <a:latin typeface="Algerian" pitchFamily="82" charset="0"/>
              </a:rPr>
            </a:br>
            <a:r>
              <a:rPr lang="en-US" sz="5400" dirty="0" smtClean="0">
                <a:latin typeface="Algerian" pitchFamily="82" charset="0"/>
              </a:rPr>
              <a:t/>
            </a:r>
            <a:br>
              <a:rPr lang="en-US" sz="5400" dirty="0" smtClean="0">
                <a:latin typeface="Algerian" pitchFamily="82" charset="0"/>
              </a:rPr>
            </a:br>
            <a:r>
              <a:rPr lang="en-US" sz="5400" dirty="0" smtClean="0">
                <a:latin typeface="Algerian" pitchFamily="82" charset="0"/>
              </a:rPr>
              <a:t/>
            </a:r>
            <a:br>
              <a:rPr lang="en-US" sz="5400" dirty="0" smtClean="0">
                <a:latin typeface="Algerian" pitchFamily="82" charset="0"/>
              </a:rPr>
            </a:br>
            <a:r>
              <a:rPr lang="en-US" sz="5400" dirty="0" smtClean="0">
                <a:latin typeface="Algerian" pitchFamily="82" charset="0"/>
              </a:rPr>
              <a:t/>
            </a:r>
            <a:br>
              <a:rPr lang="en-US" sz="5400" dirty="0" smtClean="0">
                <a:latin typeface="Algerian" pitchFamily="82" charset="0"/>
              </a:rPr>
            </a:br>
            <a:r>
              <a:rPr lang="en-US" sz="5400" dirty="0" smtClean="0">
                <a:latin typeface="Algerian" pitchFamily="82" charset="0"/>
              </a:rPr>
              <a:t>A few inside pictures of our Manufacturing Unit</a:t>
            </a:r>
            <a:endParaRPr lang="en-US" sz="5400" dirty="0">
              <a:latin typeface="Algerian" pitchFamily="82"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074" name="Picture 2" descr="C:\Users\hp\Desktop\Plant Pics\IMG-20180816-WA0014.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9" name="Picture 3" descr="C:\Users\hp\Desktop\Plant Pics\IMG-20180816-WA0017.jpg"/>
          <p:cNvPicPr>
            <a:picLocks noChangeAspect="1" noChangeArrowheads="1"/>
          </p:cNvPicPr>
          <p:nvPr/>
        </p:nvPicPr>
        <p:blipFill>
          <a:blip r:embed="rId2"/>
          <a:srcRect/>
          <a:stretch>
            <a:fillRect/>
          </a:stretch>
        </p:blipFill>
        <p:spPr bwMode="auto">
          <a:xfrm>
            <a:off x="0" y="0"/>
            <a:ext cx="9372600" cy="6858000"/>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107</TotalTime>
  <Words>585</Words>
  <Application>Microsoft Office PowerPoint</Application>
  <PresentationFormat>On-screen Show (4:3)</PresentationFormat>
  <Paragraphs>24</Paragraphs>
  <Slides>33</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35" baseType="lpstr">
      <vt:lpstr>Flow</vt:lpstr>
      <vt:lpstr>Acrobat Document</vt:lpstr>
      <vt:lpstr>ADDII BIOTECH PVT LTD</vt:lpstr>
      <vt:lpstr>Slide 2</vt:lpstr>
      <vt:lpstr>Slide 3</vt:lpstr>
      <vt:lpstr>Slide 4</vt:lpstr>
      <vt:lpstr>Slide 5</vt:lpstr>
      <vt:lpstr>Slide 6</vt:lpstr>
      <vt:lpstr>    A few inside pictures of our Manufacturing Unit</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Some of the major clients we are manufacturing for:- 1. Micro Labs 2. Elder  3. Glowderma 4. Alchemist  </vt:lpstr>
      <vt:lpstr>Slide 22</vt:lpstr>
      <vt:lpstr>Slide 23</vt:lpstr>
      <vt:lpstr>Slide 24</vt:lpstr>
      <vt:lpstr>Slide 25</vt:lpstr>
      <vt:lpstr>Slide 26</vt:lpstr>
      <vt:lpstr>Our Credentials</vt:lpstr>
      <vt:lpstr>Slide 28</vt:lpstr>
      <vt:lpstr>Slide 29</vt:lpstr>
      <vt:lpstr>Slide 30</vt:lpstr>
      <vt:lpstr>Slide 31</vt:lpstr>
      <vt:lpstr> </vt:lpstr>
      <vt:lpstr>Thanks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Desktop</dc:creator>
  <cp:lastModifiedBy>hp</cp:lastModifiedBy>
  <cp:revision>22</cp:revision>
  <dcterms:created xsi:type="dcterms:W3CDTF">2018-08-16T09:33:30Z</dcterms:created>
  <dcterms:modified xsi:type="dcterms:W3CDTF">2019-01-16T11:52:13Z</dcterms:modified>
</cp:coreProperties>
</file>